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0"/>
  </p:notesMasterIdLst>
  <p:sldIdLst>
    <p:sldId id="259" r:id="rId6"/>
    <p:sldId id="278" r:id="rId7"/>
    <p:sldId id="277" r:id="rId8"/>
    <p:sldId id="262" r:id="rId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6699FF"/>
    <a:srgbClr val="3399FF"/>
    <a:srgbClr val="FF66CC"/>
    <a:srgbClr val="CC0099"/>
    <a:srgbClr val="008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222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1F26DF-EBBC-47F4-ABDE-E037335190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723" tIns="45862" rIns="91723" bIns="45862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FA258-EEAC-486C-8DF0-518BF9718B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723" tIns="45862" rIns="91723" bIns="45862" rtlCol="0"/>
          <a:lstStyle>
            <a:lvl1pPr algn="r">
              <a:defRPr sz="1200"/>
            </a:lvl1pPr>
          </a:lstStyle>
          <a:p>
            <a:pPr>
              <a:defRPr/>
            </a:pPr>
            <a:fld id="{B5625144-8B0A-4B1D-B437-F8A38C9C2F07}" type="datetimeFigureOut">
              <a:rPr lang="en-US"/>
              <a:pPr>
                <a:defRPr/>
              </a:pPr>
              <a:t>2/10/2022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037D705-98A6-4FDA-A93C-0818447454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3" tIns="45862" rIns="91723" bIns="458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B31EBF0-1813-4E60-B6C8-80F4B701F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5163"/>
            <a:ext cx="5607050" cy="3659187"/>
          </a:xfrm>
          <a:prstGeom prst="rect">
            <a:avLst/>
          </a:prstGeom>
        </p:spPr>
        <p:txBody>
          <a:bodyPr vert="horz" lIns="91723" tIns="45862" rIns="91723" bIns="4586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0C0E7D-598A-405B-9D98-3528710208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723" tIns="45862" rIns="91723" bIns="45862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3BB36-8E03-4657-95AC-9DB49268C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723" tIns="45862" rIns="91723" bIns="45862" rtlCol="0" anchor="b"/>
          <a:lstStyle>
            <a:lvl1pPr algn="r">
              <a:defRPr sz="1200"/>
            </a:lvl1pPr>
          </a:lstStyle>
          <a:p>
            <a:pPr>
              <a:defRPr/>
            </a:pPr>
            <a:fld id="{8D3EE177-979D-4DF7-A972-6E94DA22F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ED9E1204-695C-4AA3-B59A-D407AC1C74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B84C5F5C-3C94-44F6-8D7F-401F14007F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9817FE1-59B8-4AC2-A702-FCE7D7599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4538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6175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4963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375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2095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815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3535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9255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F5E9C5-68D9-45BB-8C6A-DF78576A80B5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50489B-CE6B-4AF8-A6DA-C947802268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FB5504-A1ED-4A96-87EB-36F481CE61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2EC41B-E358-447B-9EA3-7DA7C08802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2B8D7-8F18-4024-A3F9-07B4AA875C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6580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6C8E30-F7C2-42A6-A52D-B0CD79B879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CB88CF-A2C0-47DD-895C-28E9B35006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921F4F-79BC-4EAF-84F6-6FA4C96A04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C923A-63FD-44F7-A001-2D7E76518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925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05B8E1-5F56-4648-9C99-F33FE06CB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CB32F29-AEE0-4AD2-A8DA-95481A6A11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D9A780-1526-40EC-A765-1FF298B1D6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0A059-AE3A-4A65-AB3C-BDBC8BE020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31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396043-88C1-4876-908F-ADB29C2CD7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95890E-3073-4E54-A7C5-AA61DABB2F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2C1CF1F-6515-4E19-8DF9-95007DD7A6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B05D0-89A7-4813-8365-C338D355B4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53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835F4E8-B4DA-4611-9191-0CAF053612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B53734A-6CDF-4A83-A3BD-F10726B210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E28FB2E-CD48-4DC4-BEF2-BF7FEA8C6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915A1-4CCB-49DF-B95C-41CFFC6A22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11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62A442A-E8A9-4A7B-90F5-A2819FB7DC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E05264C-13F8-40D0-8BC7-D788BB4B1F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7B32748-A267-437A-A21E-9774245339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C74EF-9923-4A0E-B6E6-6D74296C42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6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A958481-1056-413D-8F6C-1F801E7803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E11CE71-910F-4CC3-9F17-864CBB4C78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8C43888-AC81-4E9F-9683-23A07B32FD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A0BFB-66A9-488B-921A-FF9054756C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515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2C8C9C-28E2-49DF-9C19-50FE74BB04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06F6D9-CBB8-4A12-8A00-5D4D56E9EA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3694DD-2FEB-4A0C-9437-8C0A9074B3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C3B27-533B-447A-8C5B-3761782EE6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06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F07D06-0F09-43D3-ADD3-F3A688C399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3072F4-12DA-4049-8B1E-A363AA9DDA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FD6235-31A9-4F84-AC56-C47520871F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3B56B-DBC6-40DE-B16B-C673F963E8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9195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ECE5D1-B71F-4FCE-8F90-3938CF2D1B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E1429D-6781-4D68-AB27-36A7CEBC07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8A6151-D3DD-46EF-B1F5-5F26D03365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E5236-EE57-467F-AC16-36FA2783CD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814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36B953-8C56-4A79-A1E5-76D93D5200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7ED34B-D050-4FAB-A077-4E9E06F3E65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2C063A8-B374-4B57-A600-27AC3C43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08207-984A-45B7-84F0-CAA4F20B83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471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66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E4DA3AF-A180-4881-9268-8B73C6260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511CE82-D110-43E6-8D77-45B313AA3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065AF2C-8F9B-42BB-B675-04495134826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spcBef>
                <a:spcPct val="0"/>
              </a:spcBef>
              <a:buFontTx/>
              <a:buNone/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A439DDF-A75C-4A33-B07A-F38C1A53F51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0"/>
              </a:spcBef>
              <a:buFontTx/>
              <a:buNone/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ECD4A49-33E9-4DE0-8CD4-23D6CC436E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400" b="0"/>
            </a:lvl1pPr>
          </a:lstStyle>
          <a:p>
            <a:pPr>
              <a:defRPr/>
            </a:pPr>
            <a:fld id="{E0D062B9-F7CC-4D3B-A1B0-70A67C868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031" name="Picture 1">
            <a:extLst>
              <a:ext uri="{FF2B5EF4-FFF2-40B4-BE49-F238E27FC236}">
                <a16:creationId xmlns:a16="http://schemas.microsoft.com/office/drawing/2014/main" id="{59C9B159-3C87-4CBC-9537-18458B74952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80963"/>
            <a:ext cx="16859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7">
            <a:extLst>
              <a:ext uri="{FF2B5EF4-FFF2-40B4-BE49-F238E27FC236}">
                <a16:creationId xmlns:a16="http://schemas.microsoft.com/office/drawing/2014/main" id="{52BFE014-31F5-454E-9D61-27095B67B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475" y="1452563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44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OF REDONDO BEACH</a:t>
            </a:r>
          </a:p>
        </p:txBody>
      </p:sp>
      <p:sp>
        <p:nvSpPr>
          <p:cNvPr id="3075" name="Rectangle 1066">
            <a:extLst>
              <a:ext uri="{FF2B5EF4-FFF2-40B4-BE49-F238E27FC236}">
                <a16:creationId xmlns:a16="http://schemas.microsoft.com/office/drawing/2014/main" id="{CCA3AAB2-57F8-4B4B-B3B0-151CC733F2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126" y="2922588"/>
            <a:ext cx="8499474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Master Fee Schedule Fee Amendments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February 15, 2022</a:t>
            </a:r>
            <a:endParaRPr lang="en-US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662C-FE4F-4CAC-AB23-52370CEF9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381000"/>
            <a:ext cx="8382000" cy="5486400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Public Electric Vehicle </a:t>
            </a:r>
          </a:p>
          <a:p>
            <a:pPr marL="0" indent="0" algn="ctr">
              <a:buNone/>
              <a:defRPr/>
            </a:pPr>
            <a: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Charging Station Locations</a:t>
            </a:r>
            <a:b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altLang="en-US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US" altLang="en-US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Locations</a:t>
            </a:r>
          </a:p>
          <a:p>
            <a:pPr marL="233363" lvl="3" indent="-233363"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Redondo Beach Performing Arts Center (3)</a:t>
            </a:r>
          </a:p>
          <a:p>
            <a:pPr marL="690563" lvl="4" indent="-233363"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Two 2-port Level 2 stations </a:t>
            </a:r>
          </a:p>
          <a:p>
            <a:pPr marL="690563" lvl="4" indent="-233363"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One 2-port DC Fast Charger</a:t>
            </a:r>
          </a:p>
          <a:p>
            <a:pPr marL="233363" lvl="3" indent="-233363"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North Branch Library (1)</a:t>
            </a:r>
          </a:p>
          <a:p>
            <a:pPr marL="690563" lvl="4" indent="-233363"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One 2-port Level 2 station</a:t>
            </a:r>
          </a:p>
          <a:p>
            <a:pPr marL="233363" lvl="3" indent="-233363"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Civic Center - Main Library (1) &amp; Police Dept (2)</a:t>
            </a:r>
          </a:p>
          <a:p>
            <a:pPr marL="690563" lvl="4" indent="-233363"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Three 2-port Level 2 stations</a:t>
            </a:r>
          </a:p>
          <a:p>
            <a:pPr marL="233363" lvl="3" indent="-233363">
              <a:buFont typeface="Wingdings" panose="05000000000000000000" pitchFamily="2" charset="2"/>
              <a:buChar char="§"/>
              <a:defRPr/>
            </a:pPr>
            <a:r>
              <a:rPr 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Riviera Village (1)</a:t>
            </a:r>
          </a:p>
          <a:p>
            <a:pPr marL="690563" lvl="4" indent="-233363">
              <a:buFont typeface="Wingdings" panose="05000000000000000000" pitchFamily="2" charset="2"/>
              <a:buChar char="§"/>
              <a:defRPr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One 2-port Level 2 station</a:t>
            </a:r>
          </a:p>
          <a:p>
            <a:pPr marL="457200" lvl="4" indent="0">
              <a:buNone/>
              <a:defRPr/>
            </a:pP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3363" lvl="4" indent="-233363">
              <a:buFont typeface="Wingdings" panose="05000000000000000000" pitchFamily="2" charset="2"/>
              <a:buChar char="§"/>
              <a:defRPr/>
            </a:pPr>
            <a:r>
              <a:rPr lang="en-US" altLang="en-US" sz="2200" b="1" dirty="0">
                <a:latin typeface="Calibri" panose="020F0502020204030204" pitchFamily="34" charset="0"/>
                <a:cs typeface="Calibri" panose="020F0502020204030204" pitchFamily="34" charset="0"/>
              </a:rPr>
              <a:t>Provides charging for up to 16 vehicles at one time</a:t>
            </a:r>
          </a:p>
          <a:p>
            <a:pPr marL="690563" lvl="4" indent="-233363">
              <a:buFont typeface="Wingdings" panose="05000000000000000000" pitchFamily="2" charset="2"/>
              <a:buChar char="§"/>
              <a:defRPr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Font typeface="Wingdings" panose="05000000000000000000" pitchFamily="2" charset="2"/>
              <a:buChar char="v"/>
              <a:defRPr/>
            </a:pPr>
            <a:endParaRPr lang="en-US" altLang="en-US" sz="8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buNone/>
              <a:defRPr/>
            </a:pPr>
            <a:endParaRPr lang="en-US" altLang="en-US" b="1" dirty="0">
              <a:solidFill>
                <a:srgbClr val="000000"/>
              </a:solidFill>
            </a:endParaRPr>
          </a:p>
          <a:p>
            <a:pPr marL="914400" lvl="3" indent="0" algn="just">
              <a:buNone/>
              <a:defRPr/>
            </a:pPr>
            <a:endParaRPr lang="en-US" sz="2800" b="1" dirty="0"/>
          </a:p>
          <a:p>
            <a:pPr marL="1143000" lvl="3" algn="just">
              <a:buFont typeface="Wingdings" panose="05000000000000000000" pitchFamily="2" charset="2"/>
              <a:buChar char="§"/>
              <a:defRPr/>
            </a:pPr>
            <a:endParaRPr lang="en-US" sz="2800" b="1" dirty="0"/>
          </a:p>
          <a:p>
            <a:pPr marL="914400" lvl="2" indent="0">
              <a:buFontTx/>
              <a:buNone/>
              <a:defRPr/>
            </a:pPr>
            <a:endParaRPr lang="en-US" altLang="en-US" sz="2800" b="1" dirty="0"/>
          </a:p>
          <a:p>
            <a:pPr lvl="2">
              <a:buFont typeface="Wingdings" panose="05000000000000000000" pitchFamily="2" charset="2"/>
              <a:buChar char="§"/>
              <a:defRPr/>
            </a:pPr>
            <a:endParaRPr lang="en-US" altLang="en-US" sz="2800" b="1" dirty="0"/>
          </a:p>
          <a:p>
            <a:pPr lvl="2">
              <a:buFont typeface="Wingdings" panose="05000000000000000000" pitchFamily="2" charset="2"/>
              <a:buChar char="§"/>
              <a:defRPr/>
            </a:pPr>
            <a:endParaRPr lang="en-US" alt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92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662C-FE4F-4CAC-AB23-52370CEF9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382000" cy="5181600"/>
          </a:xfrm>
        </p:spPr>
        <p:txBody>
          <a:bodyPr/>
          <a:lstStyle/>
          <a:p>
            <a:pPr marL="0" indent="0" algn="ctr">
              <a:buNone/>
              <a:defRPr/>
            </a:pPr>
            <a:endParaRPr lang="en-US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  <a:defRPr/>
            </a:pPr>
            <a:r>
              <a:rPr lang="en-US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Mid-Year Decision Package </a:t>
            </a:r>
          </a:p>
          <a:p>
            <a:pPr marL="0" indent="0" algn="ctr">
              <a:buNone/>
              <a:defRPr/>
            </a:pPr>
            <a:endParaRPr lang="en-US" altLang="en-US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US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Public Works – Electric Vehicle Charging Fees</a:t>
            </a:r>
          </a:p>
          <a:p>
            <a:pPr marL="630238" lvl="3" indent="-233363" algn="just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$0.30 per kWh - Level 2 Charger</a:t>
            </a:r>
          </a:p>
          <a:p>
            <a:pPr marL="630238" lvl="3" indent="-233363" algn="just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$0.40 per kWh - DC Fast Charger</a:t>
            </a:r>
          </a:p>
          <a:p>
            <a:pPr marL="630238" lvl="3" indent="-233363" algn="just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$1.50 per hour - Overstay Fee after 4 hours</a:t>
            </a:r>
          </a:p>
          <a:p>
            <a:pPr lvl="0">
              <a:buFont typeface="Wingdings" panose="05000000000000000000" pitchFamily="2" charset="2"/>
              <a:buChar char="v"/>
              <a:defRPr/>
            </a:pPr>
            <a:endParaRPr lang="en-US" altLang="en-US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Font typeface="Wingdings" panose="05000000000000000000" pitchFamily="2" charset="2"/>
              <a:buChar char="v"/>
              <a:defRPr/>
            </a:pPr>
            <a:r>
              <a:rPr lang="en-US" alt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Police Department – RBMC Violation</a:t>
            </a:r>
          </a:p>
          <a:p>
            <a:pPr marL="630238" lvl="3" indent="-233363" algn="just">
              <a:buFont typeface="Wingdings" panose="05000000000000000000" pitchFamily="2" charset="2"/>
              <a:buChar char="§"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$50.00 Fine – For a Vehicle Not Using the EVCS to Charge the Vehicle While Parked in an Electric Vehicle Only Parking Space</a:t>
            </a:r>
          </a:p>
          <a:p>
            <a:pPr marL="0" lvl="0" indent="0">
              <a:buNone/>
              <a:defRPr/>
            </a:pPr>
            <a:endParaRPr lang="en-US" altLang="en-US" b="1" dirty="0">
              <a:solidFill>
                <a:srgbClr val="000000"/>
              </a:solidFill>
            </a:endParaRPr>
          </a:p>
          <a:p>
            <a:pPr marL="914400" lvl="3" indent="0" algn="just">
              <a:buNone/>
              <a:defRPr/>
            </a:pPr>
            <a:endParaRPr lang="en-US" sz="2800" b="1" dirty="0"/>
          </a:p>
          <a:p>
            <a:pPr marL="1143000" lvl="3" algn="just">
              <a:buFont typeface="Wingdings" panose="05000000000000000000" pitchFamily="2" charset="2"/>
              <a:buChar char="§"/>
              <a:defRPr/>
            </a:pPr>
            <a:endParaRPr lang="en-US" sz="2800" b="1" dirty="0"/>
          </a:p>
          <a:p>
            <a:pPr marL="914400" lvl="2" indent="0">
              <a:buFontTx/>
              <a:buNone/>
              <a:defRPr/>
            </a:pPr>
            <a:endParaRPr lang="en-US" altLang="en-US" sz="2800" b="1" dirty="0"/>
          </a:p>
          <a:p>
            <a:pPr lvl="2">
              <a:buFont typeface="Wingdings" panose="05000000000000000000" pitchFamily="2" charset="2"/>
              <a:buChar char="§"/>
              <a:defRPr/>
            </a:pPr>
            <a:endParaRPr lang="en-US" altLang="en-US" sz="2800" b="1" dirty="0"/>
          </a:p>
          <a:p>
            <a:pPr lvl="2">
              <a:buFont typeface="Wingdings" panose="05000000000000000000" pitchFamily="2" charset="2"/>
              <a:buChar char="§"/>
              <a:defRPr/>
            </a:pPr>
            <a:endParaRPr lang="en-US" alt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5123" name="Title 1">
            <a:extLst>
              <a:ext uri="{FF2B5EF4-FFF2-40B4-BE49-F238E27FC236}">
                <a16:creationId xmlns:a16="http://schemas.microsoft.com/office/drawing/2014/main" id="{546DD6EC-CCAD-4E38-BBDF-F29059D960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3900" y="762000"/>
            <a:ext cx="7772400" cy="838200"/>
          </a:xfrm>
        </p:spPr>
        <p:txBody>
          <a:bodyPr/>
          <a:lstStyle/>
          <a:p>
            <a:r>
              <a:rPr lang="en-US" altLang="en-US" sz="3600" b="1" u="sng" dirty="0">
                <a:latin typeface="Calibri" panose="020F0502020204030204" pitchFamily="34" charset="0"/>
                <a:cs typeface="Calibri" panose="020F0502020204030204" pitchFamily="34" charset="0"/>
              </a:rPr>
              <a:t>Proposed Modifications to Master Fee Schedule Exhibits</a:t>
            </a:r>
          </a:p>
        </p:txBody>
      </p:sp>
    </p:spTree>
    <p:extLst>
      <p:ext uri="{BB962C8B-B14F-4D97-AF65-F5344CB8AC3E}">
        <p14:creationId xmlns:p14="http://schemas.microsoft.com/office/powerpoint/2010/main" val="364952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208F3A75-F7F1-49EF-9D83-4C1A0812F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1828800"/>
            <a:ext cx="769620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4000" b="0" dirty="0">
                <a:latin typeface="Calibri" panose="020F0502020204030204" pitchFamily="34" charset="0"/>
                <a:cs typeface="Calibri" panose="020F0502020204030204" pitchFamily="34" charset="0"/>
              </a:rPr>
              <a:t>Open Public Hearing and Take Testimony</a:t>
            </a:r>
          </a:p>
          <a:p>
            <a:pPr algn="just" eaLnBrk="1" hangingPunct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4000" b="0" dirty="0">
                <a:latin typeface="Calibri" panose="020F0502020204030204" pitchFamily="34" charset="0"/>
                <a:cs typeface="Calibri" panose="020F0502020204030204" pitchFamily="34" charset="0"/>
              </a:rPr>
              <a:t>Close Public Hearing</a:t>
            </a:r>
          </a:p>
          <a:p>
            <a:pPr algn="just" eaLnBrk="1" hangingPunct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4000" b="0" dirty="0">
                <a:latin typeface="Calibri" panose="020F0502020204030204" pitchFamily="34" charset="0"/>
                <a:cs typeface="Calibri" panose="020F0502020204030204" pitchFamily="34" charset="0"/>
              </a:rPr>
              <a:t>Adopt Master Fee Resolutions</a:t>
            </a:r>
          </a:p>
          <a:p>
            <a:pPr algn="just" eaLnBrk="1" hangingPunct="1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altLang="en-US" sz="4000" b="0" dirty="0">
                <a:latin typeface="Calibri" panose="020F0502020204030204" pitchFamily="34" charset="0"/>
                <a:cs typeface="Calibri" panose="020F0502020204030204" pitchFamily="34" charset="0"/>
              </a:rPr>
              <a:t>Adopt Civil Penalty Resolution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endParaRPr lang="en-US" altLang="en-US" sz="2400" dirty="0"/>
          </a:p>
        </p:txBody>
      </p:sp>
      <p:sp>
        <p:nvSpPr>
          <p:cNvPr id="7171" name="Text Box 5">
            <a:extLst>
              <a:ext uri="{FF2B5EF4-FFF2-40B4-BE49-F238E27FC236}">
                <a16:creationId xmlns:a16="http://schemas.microsoft.com/office/drawing/2014/main" id="{8AD04C9E-E375-4757-842D-57F76BA09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762000"/>
            <a:ext cx="67056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4400" dirty="0">
                <a:latin typeface="Calibri" panose="020F0502020204030204" pitchFamily="34" charset="0"/>
                <a:cs typeface="Calibri" panose="020F0502020204030204" pitchFamily="34" charset="0"/>
              </a:rPr>
              <a:t>Recommendation</a:t>
            </a:r>
            <a:r>
              <a:rPr lang="en-US" altLang="en-US" sz="4400" dirty="0">
                <a:solidFill>
                  <a:schemeClr val="accent2"/>
                </a:solidFill>
              </a:rPr>
              <a:t> </a:t>
            </a:r>
            <a:r>
              <a:rPr lang="en-US" altLang="en-US" sz="4000" dirty="0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>
              <a:alpha val="80000"/>
            </a:srgb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Char char="Ø"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>
          <a:outerShdw dist="35921" dir="2700000" algn="ctr" rotWithShape="0">
            <a:srgbClr val="808080">
              <a:alpha val="80000"/>
            </a:srgb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Wingdings" pitchFamily="2" charset="2"/>
          <a:buChar char="Ø"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MigrationWizIdPermissions xmlns="512a7d54-99f8-4692-a459-c6d58bf8c371" xsi:nil="true"/>
    <MigrationWizIdDocumentLibraryPermissions xmlns="512a7d54-99f8-4692-a459-c6d58bf8c371" xsi:nil="true"/>
    <MigrationWizId xmlns="512a7d54-99f8-4692-a459-c6d58bf8c371" xsi:nil="true"/>
    <MigrationWizIdPermissionLevels xmlns="512a7d54-99f8-4692-a459-c6d58bf8c371" xsi:nil="true"/>
    <MigrationWizIdSecurityGroups xmlns="512a7d54-99f8-4692-a459-c6d58bf8c371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50808C3A8AA44292BD9D34F72A48F4" ma:contentTypeVersion="18" ma:contentTypeDescription="Create a new document." ma:contentTypeScope="" ma:versionID="0cd3460467a6d6aaa2224f90c0ac02eb">
  <xsd:schema xmlns:xsd="http://www.w3.org/2001/XMLSchema" xmlns:xs="http://www.w3.org/2001/XMLSchema" xmlns:p="http://schemas.microsoft.com/office/2006/metadata/properties" xmlns:ns1="http://schemas.microsoft.com/sharepoint/v3" xmlns:ns3="512a7d54-99f8-4692-a459-c6d58bf8c371" xmlns:ns4="2494d3fc-4727-417d-ae80-654f6c80b9e2" targetNamespace="http://schemas.microsoft.com/office/2006/metadata/properties" ma:root="true" ma:fieldsID="ce1313215bb2102bd0a59d60e9dcbd2e" ns1:_="" ns3:_="" ns4:_="">
    <xsd:import namespace="http://schemas.microsoft.com/sharepoint/v3"/>
    <xsd:import namespace="512a7d54-99f8-4692-a459-c6d58bf8c371"/>
    <xsd:import namespace="2494d3fc-4727-417d-ae80-654f6c80b9e2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Tags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a7d54-99f8-4692-a459-c6d58bf8c371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8" nillable="true" ma:displayName="MediaServiceAutoTags" ma:internalName="MediaServiceAutoTags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94d3fc-4727-417d-ae80-654f6c80b9e2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81E890-C670-40AD-BA1F-54593D6E45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21EC35-8412-4840-AA4D-99B3A3772195}">
  <ds:schemaRefs>
    <ds:schemaRef ds:uri="http://purl.org/dc/elements/1.1/"/>
    <ds:schemaRef ds:uri="2494d3fc-4727-417d-ae80-654f6c80b9e2"/>
    <ds:schemaRef ds:uri="http://purl.org/dc/dcmitype/"/>
    <ds:schemaRef ds:uri="http://purl.org/dc/terms/"/>
    <ds:schemaRef ds:uri="http://schemas.openxmlformats.org/package/2006/metadata/core-properties"/>
    <ds:schemaRef ds:uri="http://schemas.microsoft.com/sharepoint/v3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512a7d54-99f8-4692-a459-c6d58bf8c37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18106F-00E4-4FD0-A9B9-8C6F61E9D88C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91B6E94E-1CE9-40ED-8892-C3B42AFCA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12a7d54-99f8-4692-a459-c6d58bf8c371"/>
    <ds:schemaRef ds:uri="2494d3fc-4727-417d-ae80-654f6c80b9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5513</TotalTime>
  <Words>181</Words>
  <Application>Microsoft Office PowerPoint</Application>
  <PresentationFormat>On-screen Show (4:3)</PresentationFormat>
  <Paragraphs>46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Times New Roman</vt:lpstr>
      <vt:lpstr>Wingdings</vt:lpstr>
      <vt:lpstr>Default Design</vt:lpstr>
      <vt:lpstr>PowerPoint Presentation</vt:lpstr>
      <vt:lpstr>PowerPoint Presentation</vt:lpstr>
      <vt:lpstr>Proposed Modifications to Master Fee Schedule Exhibits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FEE CHARGES IMPORTANT FACTORS</dc:title>
  <dc:creator>Jeff</dc:creator>
  <cp:lastModifiedBy>Robert Norman</cp:lastModifiedBy>
  <cp:revision>276</cp:revision>
  <cp:lastPrinted>2018-06-19T18:33:11Z</cp:lastPrinted>
  <dcterms:created xsi:type="dcterms:W3CDTF">2007-03-15T03:50:56Z</dcterms:created>
  <dcterms:modified xsi:type="dcterms:W3CDTF">2022-02-10T23:47:56Z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Marni Ruhland</vt:lpwstr>
  </property>
  <property fmtid="{D5CDD505-2E9C-101B-9397-08002B2CF9AE}" pid="3" name="Order">
    <vt:lpwstr>10578800.0000000</vt:lpwstr>
  </property>
  <property fmtid="{D5CDD505-2E9C-101B-9397-08002B2CF9AE}" pid="4" name="display_urn:schemas-microsoft-com:office:office#Author">
    <vt:lpwstr>Marni Ruhland</vt:lpwstr>
  </property>
  <property fmtid="{D5CDD505-2E9C-101B-9397-08002B2CF9AE}" pid="5" name="ContentTypeId">
    <vt:lpwstr>0x010100C950808C3A8AA44292BD9D34F72A48F4</vt:lpwstr>
  </property>
</Properties>
</file>